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6"/>
  </p:notesMasterIdLst>
  <p:sldIdLst>
    <p:sldId id="367" r:id="rId5"/>
    <p:sldId id="368" r:id="rId6"/>
    <p:sldId id="369" r:id="rId7"/>
    <p:sldId id="370" r:id="rId8"/>
    <p:sldId id="372" r:id="rId9"/>
    <p:sldId id="373" r:id="rId10"/>
    <p:sldId id="375" r:id="rId11"/>
    <p:sldId id="378" r:id="rId12"/>
    <p:sldId id="376" r:id="rId13"/>
    <p:sldId id="377" r:id="rId14"/>
    <p:sldId id="348"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1910"/>
    <a:srgbClr val="0000A8"/>
    <a:srgbClr val="0000FF"/>
    <a:srgbClr val="213163"/>
    <a:srgbClr val="223366"/>
    <a:srgbClr val="001131"/>
    <a:srgbClr val="DDE8FF"/>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33" autoAdjust="0"/>
  </p:normalViewPr>
  <p:slideViewPr>
    <p:cSldViewPr snapToGrid="0">
      <p:cViewPr varScale="1">
        <p:scale>
          <a:sx n="104" d="100"/>
          <a:sy n="104" d="100"/>
        </p:scale>
        <p:origin x="850" y="82"/>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dhushree C K" userId="c209def7f1e83cb6" providerId="LiveId" clId="{48FC9A25-C2C8-4DC0-87E6-8A2218AF8601}"/>
    <pc:docChg chg="modSld sldOrd">
      <pc:chgData name="Madhushree C K" userId="c209def7f1e83cb6" providerId="LiveId" clId="{48FC9A25-C2C8-4DC0-87E6-8A2218AF8601}" dt="2025-02-17T02:56:19.811" v="52" actId="123"/>
      <pc:docMkLst>
        <pc:docMk/>
      </pc:docMkLst>
      <pc:sldChg chg="modSp mod">
        <pc:chgData name="Madhushree C K" userId="c209def7f1e83cb6" providerId="LiveId" clId="{48FC9A25-C2C8-4DC0-87E6-8A2218AF8601}" dt="2025-02-17T02:51:35.412" v="49" actId="207"/>
        <pc:sldMkLst>
          <pc:docMk/>
          <pc:sldMk cId="2370717497" sldId="367"/>
        </pc:sldMkLst>
        <pc:spChg chg="mod">
          <ac:chgData name="Madhushree C K" userId="c209def7f1e83cb6" providerId="LiveId" clId="{48FC9A25-C2C8-4DC0-87E6-8A2218AF8601}" dt="2025-02-17T02:51:00.782" v="46" actId="2711"/>
          <ac:spMkLst>
            <pc:docMk/>
            <pc:sldMk cId="2370717497" sldId="367"/>
            <ac:spMk id="9" creationId="{DCCAFD70-30D3-2A4D-F134-84B908B328C0}"/>
          </ac:spMkLst>
        </pc:spChg>
        <pc:spChg chg="mod">
          <ac:chgData name="Madhushree C K" userId="c209def7f1e83cb6" providerId="LiveId" clId="{48FC9A25-C2C8-4DC0-87E6-8A2218AF8601}" dt="2025-02-17T02:51:35.412" v="49" actId="207"/>
          <ac:spMkLst>
            <pc:docMk/>
            <pc:sldMk cId="2370717497" sldId="367"/>
            <ac:spMk id="10" creationId="{0806D57A-BE56-3A3B-0A9D-F513D9814106}"/>
          </ac:spMkLst>
        </pc:spChg>
      </pc:sldChg>
      <pc:sldChg chg="ord">
        <pc:chgData name="Madhushree C K" userId="c209def7f1e83cb6" providerId="LiveId" clId="{48FC9A25-C2C8-4DC0-87E6-8A2218AF8601}" dt="2025-02-17T02:51:41.987" v="51"/>
        <pc:sldMkLst>
          <pc:docMk/>
          <pc:sldMk cId="125300455" sldId="368"/>
        </pc:sldMkLst>
      </pc:sldChg>
      <pc:sldChg chg="modSp mod">
        <pc:chgData name="Madhushree C K" userId="c209def7f1e83cb6" providerId="LiveId" clId="{48FC9A25-C2C8-4DC0-87E6-8A2218AF8601}" dt="2025-02-17T02:56:19.811" v="52" actId="123"/>
        <pc:sldMkLst>
          <pc:docMk/>
          <pc:sldMk cId="3401695990" sldId="370"/>
        </pc:sldMkLst>
        <pc:spChg chg="mod">
          <ac:chgData name="Madhushree C K" userId="c209def7f1e83cb6" providerId="LiveId" clId="{48FC9A25-C2C8-4DC0-87E6-8A2218AF8601}" dt="2025-02-17T02:56:19.811" v="52" actId="123"/>
          <ac:spMkLst>
            <pc:docMk/>
            <pc:sldMk cId="3401695990" sldId="370"/>
            <ac:spMk id="3" creationId="{FD87D8B4-8AE6-4F27-25BA-AD35DD9E719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t>16-02-2025</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4DCED223-EF63-605A-08B3-3B52963FC6A6}"/>
              </a:ext>
            </a:extLst>
          </p:cNvPr>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p>
        </p:txBody>
      </p:sp>
      <p:sp>
        <p:nvSpPr>
          <p:cNvPr id="9" name="Rectangle 8">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2055C93-3B68-7B2F-D1BC-57DBBDF9047B}"/>
              </a:ext>
            </a:extLst>
          </p:cNvPr>
          <p:cNvPicPr>
            <a:picLocks noChangeAspect="1"/>
          </p:cNvPicPr>
          <p:nvPr userDrawn="1"/>
        </p:nvPicPr>
        <p:blipFill>
          <a:blip r:embed="rId13"/>
          <a:srcRect/>
          <a:stretch/>
        </p:blipFill>
        <p:spPr>
          <a:xfrm>
            <a:off x="7435308" y="29029"/>
            <a:ext cx="1245494" cy="405088"/>
          </a:xfrm>
          <a:prstGeom prst="rect">
            <a:avLst/>
          </a:prstGeom>
        </p:spPr>
      </p:pic>
      <p:sp>
        <p:nvSpPr>
          <p:cNvPr id="13" name="Rectangle 12">
            <a:extLst>
              <a:ext uri="{FF2B5EF4-FFF2-40B4-BE49-F238E27FC236}">
                <a16:creationId xmlns:a16="http://schemas.microsoft.com/office/drawing/2014/main"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5EB3E8-4D66-E74C-AA85-D6FA3DDF1FCB}"/>
              </a:ext>
            </a:extLst>
          </p:cNvPr>
          <p:cNvPicPr>
            <a:picLocks noChangeAspect="1"/>
          </p:cNvPicPr>
          <p:nvPr/>
        </p:nvPicPr>
        <p:blipFill>
          <a:blip r:embed="rId3"/>
          <a:stretch>
            <a:fillRect/>
          </a:stretch>
        </p:blipFill>
        <p:spPr>
          <a:xfrm>
            <a:off x="-1" y="-122464"/>
            <a:ext cx="9144000" cy="5143500"/>
          </a:xfrm>
          <a:prstGeom prst="rect">
            <a:avLst/>
          </a:prstGeom>
        </p:spPr>
      </p:pic>
      <p:sp>
        <p:nvSpPr>
          <p:cNvPr id="2" name="TextBox 1">
            <a:extLst>
              <a:ext uri="{FF2B5EF4-FFF2-40B4-BE49-F238E27FC236}">
                <a16:creationId xmlns:a16="http://schemas.microsoft.com/office/drawing/2014/main" id="{86E0006D-E6E5-1C29-48B1-80051C6B8CF6}"/>
              </a:ext>
            </a:extLst>
          </p:cNvPr>
          <p:cNvSpPr txBox="1"/>
          <p:nvPr/>
        </p:nvSpPr>
        <p:spPr>
          <a:xfrm>
            <a:off x="2274736" y="4468992"/>
            <a:ext cx="4594528" cy="276999"/>
          </a:xfrm>
          <a:prstGeom prst="rect">
            <a:avLst/>
          </a:prstGeom>
          <a:noFill/>
        </p:spPr>
        <p:txBody>
          <a:bodyPr wrap="none" rtlCol="0">
            <a:spAutoFit/>
          </a:bodyPr>
          <a:lstStyle/>
          <a:p>
            <a:pPr algn="ctr"/>
            <a:r>
              <a:rPr lang="en-US" sz="1200">
                <a:solidFill>
                  <a:schemeClr val="bg1"/>
                </a:solidFill>
              </a:rPr>
              <a:t>Disclaimer: The content is curated for educational purposes only.</a:t>
            </a:r>
          </a:p>
        </p:txBody>
      </p:sp>
      <p:sp>
        <p:nvSpPr>
          <p:cNvPr id="5" name="Rectangle: Rounded Corners 4">
            <a:extLst>
              <a:ext uri="{FF2B5EF4-FFF2-40B4-BE49-F238E27FC236}">
                <a16:creationId xmlns:a16="http://schemas.microsoft.com/office/drawing/2014/main" id="{1BFECF01-5B37-F500-F5BF-94F4716E2D91}"/>
              </a:ext>
            </a:extLst>
          </p:cNvPr>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grpSp>
        <p:nvGrpSpPr>
          <p:cNvPr id="6" name="Group 5">
            <a:extLst>
              <a:ext uri="{FF2B5EF4-FFF2-40B4-BE49-F238E27FC236}">
                <a16:creationId xmlns:a16="http://schemas.microsoft.com/office/drawing/2014/main" id="{EBB721ED-22E4-6DB0-5857-C0300ED9B39A}"/>
              </a:ext>
            </a:extLst>
          </p:cNvPr>
          <p:cNvGrpSpPr/>
          <p:nvPr/>
        </p:nvGrpSpPr>
        <p:grpSpPr>
          <a:xfrm>
            <a:off x="1567263" y="1495382"/>
            <a:ext cx="6047412" cy="601034"/>
            <a:chOff x="1567263" y="1495382"/>
            <a:chExt cx="6047412" cy="601034"/>
          </a:xfrm>
        </p:grpSpPr>
        <p:pic>
          <p:nvPicPr>
            <p:cNvPr id="8" name="Google Shape;110;p4" descr="A close up of a sign&#10;&#10;Description automatically generated">
              <a:extLst>
                <a:ext uri="{FF2B5EF4-FFF2-40B4-BE49-F238E27FC236}">
                  <a16:creationId xmlns:a16="http://schemas.microsoft.com/office/drawing/2014/main" id="{C5DCF4E0-0C65-1FEB-0A76-8E20240537A0}"/>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1" name="Picture 10">
              <a:extLst>
                <a:ext uri="{FF2B5EF4-FFF2-40B4-BE49-F238E27FC236}">
                  <a16:creationId xmlns:a16="http://schemas.microsoft.com/office/drawing/2014/main" id="{4954FDD9-FF0B-C2F3-8CBA-8430CF9EF277}"/>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15" name="Straight Connector 14">
              <a:extLst>
                <a:ext uri="{FF2B5EF4-FFF2-40B4-BE49-F238E27FC236}">
                  <a16:creationId xmlns:a16="http://schemas.microsoft.com/office/drawing/2014/main"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4C1401D8-FA66-1261-CD90-51590003DB53}"/>
                </a:ext>
              </a:extLst>
            </p:cNvPr>
            <p:cNvPicPr/>
            <p:nvPr/>
          </p:nvPicPr>
          <p:blipFill>
            <a:blip r:embed="rId6"/>
            <a:stretch/>
          </p:blipFill>
          <p:spPr>
            <a:xfrm>
              <a:off x="6212294" y="1633695"/>
              <a:ext cx="1402381" cy="363414"/>
            </a:xfrm>
            <a:prstGeom prst="rect">
              <a:avLst/>
            </a:prstGeom>
            <a:ln w="0">
              <a:noFill/>
            </a:ln>
          </p:spPr>
        </p:pic>
        <p:cxnSp>
          <p:nvCxnSpPr>
            <p:cNvPr id="21" name="Straight Connector 20">
              <a:extLst>
                <a:ext uri="{FF2B5EF4-FFF2-40B4-BE49-F238E27FC236}">
                  <a16:creationId xmlns:a16="http://schemas.microsoft.com/office/drawing/2014/main"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a:extLst>
                <a:ext uri="{FF2B5EF4-FFF2-40B4-BE49-F238E27FC236}">
                  <a16:creationId xmlns:a16="http://schemas.microsoft.com/office/drawing/2014/main" id="{7EE3A363-7C08-0337-B159-84F504E87478}"/>
                </a:ext>
              </a:extLst>
            </p:cNvPr>
            <p:cNvPicPr>
              <a:picLocks noChangeAspect="1"/>
            </p:cNvPicPr>
            <p:nvPr/>
          </p:nvPicPr>
          <p:blipFill>
            <a:blip r:embed="rId7"/>
            <a:stretch>
              <a:fillRect/>
            </a:stretch>
          </p:blipFill>
          <p:spPr>
            <a:xfrm>
              <a:off x="1567263" y="1495382"/>
              <a:ext cx="1816256" cy="454064"/>
            </a:xfrm>
            <a:prstGeom prst="rect">
              <a:avLst/>
            </a:prstGeom>
          </p:spPr>
        </p:pic>
      </p:grpSp>
      <p:sp>
        <p:nvSpPr>
          <p:cNvPr id="7" name="TextBox 6">
            <a:extLst>
              <a:ext uri="{FF2B5EF4-FFF2-40B4-BE49-F238E27FC236}">
                <a16:creationId xmlns:a16="http://schemas.microsoft.com/office/drawing/2014/main" id="{5FD0626E-7FFA-F384-1DF5-056574800B20}"/>
              </a:ext>
            </a:extLst>
          </p:cNvPr>
          <p:cNvSpPr txBox="1"/>
          <p:nvPr/>
        </p:nvSpPr>
        <p:spPr>
          <a:xfrm>
            <a:off x="1216743" y="2195608"/>
            <a:ext cx="6964236" cy="1477328"/>
          </a:xfrm>
          <a:prstGeom prst="rect">
            <a:avLst/>
          </a:prstGeom>
          <a:noFill/>
        </p:spPr>
        <p:txBody>
          <a:bodyPr wrap="square">
            <a:spAutoFit/>
          </a:bodyPr>
          <a:lstStyle/>
          <a:p>
            <a:pPr algn="ctr"/>
            <a:r>
              <a:rPr lang="en-US" sz="2000" b="1" dirty="0">
                <a:solidFill>
                  <a:srgbClr val="0000A8"/>
                </a:solidFill>
                <a:latin typeface="Times New Roman" panose="02020603050405020304" pitchFamily="18" charset="0"/>
                <a:cs typeface="Times New Roman" pitchFamily="18" charset="0"/>
              </a:rPr>
              <a:t>Real-Time Machine Learning-Based Drowsiness Detection</a:t>
            </a:r>
          </a:p>
          <a:p>
            <a:endParaRPr lang="en-US" sz="1400" dirty="0"/>
          </a:p>
          <a:p>
            <a:r>
              <a:rPr lang="en-US" sz="1400" dirty="0"/>
              <a:t>Team :</a:t>
            </a:r>
          </a:p>
          <a:p>
            <a:r>
              <a:rPr lang="en-US" sz="1400" dirty="0"/>
              <a:t>	</a:t>
            </a:r>
          </a:p>
          <a:p>
            <a:pPr algn="ctr"/>
            <a:endParaRPr lang="en-US" dirty="0"/>
          </a:p>
          <a:p>
            <a:pPr algn="ctr"/>
            <a:endParaRPr lang="en-US" sz="1400" dirty="0"/>
          </a:p>
        </p:txBody>
      </p:sp>
      <p:sp>
        <p:nvSpPr>
          <p:cNvPr id="9" name="TextBox 8">
            <a:extLst>
              <a:ext uri="{FF2B5EF4-FFF2-40B4-BE49-F238E27FC236}">
                <a16:creationId xmlns:a16="http://schemas.microsoft.com/office/drawing/2014/main" id="{DCCAFD70-30D3-2A4D-F134-84B908B328C0}"/>
              </a:ext>
            </a:extLst>
          </p:cNvPr>
          <p:cNvSpPr txBox="1"/>
          <p:nvPr/>
        </p:nvSpPr>
        <p:spPr>
          <a:xfrm>
            <a:off x="1950895" y="2771797"/>
            <a:ext cx="4376163" cy="830997"/>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Arathi S                arathisriram.28@gmail.com                                                                              Hamsa D M          dt96329747812gmail.com</a:t>
            </a:r>
          </a:p>
          <a:p>
            <a:r>
              <a:rPr lang="en-US" sz="1200" dirty="0">
                <a:latin typeface="Times New Roman" panose="02020603050405020304" pitchFamily="18" charset="0"/>
                <a:cs typeface="Times New Roman" panose="02020603050405020304" pitchFamily="18" charset="0"/>
              </a:rPr>
              <a:t>Madhushree C K   madhushree2292003@gmail.com</a:t>
            </a:r>
          </a:p>
          <a:p>
            <a:r>
              <a:rPr lang="en-US" sz="1200" dirty="0">
                <a:latin typeface="Times New Roman" panose="02020603050405020304" pitchFamily="18" charset="0"/>
                <a:cs typeface="Times New Roman" panose="02020603050405020304" pitchFamily="18" charset="0"/>
              </a:rPr>
              <a:t>Priyanka B R         pruthvibr385@gmail.com</a:t>
            </a:r>
            <a:endParaRPr lang="en-IN" sz="12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0806D57A-BE56-3A3B-0A9D-F513D9814106}"/>
              </a:ext>
            </a:extLst>
          </p:cNvPr>
          <p:cNvSpPr txBox="1"/>
          <p:nvPr/>
        </p:nvSpPr>
        <p:spPr>
          <a:xfrm>
            <a:off x="4248469" y="3753680"/>
            <a:ext cx="4157177" cy="307777"/>
          </a:xfrm>
          <a:prstGeom prst="rect">
            <a:avLst/>
          </a:prstGeom>
          <a:noFill/>
        </p:spPr>
        <p:txBody>
          <a:bodyPr wrap="square" rtlCol="0">
            <a:spAutoFit/>
          </a:bodyPr>
          <a:lstStyle/>
          <a:p>
            <a:r>
              <a:rPr lang="en-IN" dirty="0">
                <a:solidFill>
                  <a:srgbClr val="851910"/>
                </a:solidFill>
                <a:latin typeface="Times New Roman" panose="02020603050405020304" pitchFamily="18" charset="0"/>
                <a:cs typeface="Times New Roman" panose="02020603050405020304" pitchFamily="18" charset="0"/>
              </a:rPr>
              <a:t>Guide: Adharsh, Trainer at Edunet Foundation</a:t>
            </a:r>
          </a:p>
        </p:txBody>
      </p:sp>
    </p:spTree>
    <p:extLst>
      <p:ext uri="{BB962C8B-B14F-4D97-AF65-F5344CB8AC3E}">
        <p14:creationId xmlns:p14="http://schemas.microsoft.com/office/powerpoint/2010/main" val="2370717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0A2C-122D-B694-9544-674D5B7F3F6D}"/>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Future Scope</a:t>
            </a:r>
            <a:endParaRPr lang="en-IN" sz="2400" b="1" dirty="0">
              <a:solidFill>
                <a:srgbClr val="00206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40DBF905-C642-2DBE-390A-3DB6CBDFD1E2}"/>
              </a:ext>
            </a:extLst>
          </p:cNvPr>
          <p:cNvSpPr txBox="1"/>
          <p:nvPr/>
        </p:nvSpPr>
        <p:spPr>
          <a:xfrm>
            <a:off x="390832" y="1017725"/>
            <a:ext cx="8273845" cy="231582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Integration with Vehicle Control Systems: </a:t>
            </a:r>
            <a:r>
              <a:rPr lang="en-US" dirty="0">
                <a:latin typeface="Times New Roman" panose="02020603050405020304" pitchFamily="18" charset="0"/>
                <a:cs typeface="Times New Roman" panose="02020603050405020304" pitchFamily="18" charset="0"/>
              </a:rPr>
              <a:t>Connect the model with the vehicle’s control system to slow down or stop the vehicle when drowsiness is detected.</a:t>
            </a:r>
          </a:p>
          <a:p>
            <a:pPr marL="285750" indent="-285750">
              <a:lnSpc>
                <a:spcPct val="150000"/>
              </a:lnSpc>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Multimodal Drowsiness Detection</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Combine eye-tracking with head position, yawning detection, and facial expression analysis for more accurate results.</a:t>
            </a:r>
          </a:p>
          <a:p>
            <a:pPr marL="285750" indent="-285750">
              <a:lnSpc>
                <a:spcPct val="150000"/>
              </a:lnSpc>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Mobile and IoT-based Implementation: </a:t>
            </a:r>
            <a:r>
              <a:rPr lang="en-US" dirty="0">
                <a:latin typeface="Times New Roman" panose="02020603050405020304" pitchFamily="18" charset="0"/>
                <a:cs typeface="Times New Roman" panose="02020603050405020304" pitchFamily="18" charset="0"/>
              </a:rPr>
              <a:t>Develop a mobile app that works with a smartphone camera to monitor driver drowsiness.</a:t>
            </a:r>
          </a:p>
          <a:p>
            <a:pPr lvl="5">
              <a:lnSpc>
                <a:spcPct val="150000"/>
              </a:lnSpc>
            </a:pPr>
            <a:r>
              <a:rPr lang="en-US"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5114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a16="http://schemas.microsoft.com/office/drawing/2014/main" id="{927410B5-1C26-2D39-1160-ABCF2EAFC484}"/>
              </a:ext>
            </a:extLst>
          </p:cNvPr>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OUTLINE</a:t>
            </a:r>
            <a:endParaRPr lang="en-US" sz="900" b="1" dirty="0"/>
          </a:p>
        </p:txBody>
      </p:sp>
      <p:sp>
        <p:nvSpPr>
          <p:cNvPr id="4" name="TextBox 3">
            <a:extLst>
              <a:ext uri="{FF2B5EF4-FFF2-40B4-BE49-F238E27FC236}">
                <a16:creationId xmlns:a16="http://schemas.microsoft.com/office/drawing/2014/main" id="{E1494DD5-904E-76E9-38C0-10A35CC5BDD0}"/>
              </a:ext>
            </a:extLst>
          </p:cNvPr>
          <p:cNvSpPr txBox="1"/>
          <p:nvPr/>
        </p:nvSpPr>
        <p:spPr>
          <a:xfrm>
            <a:off x="654158" y="1060098"/>
            <a:ext cx="6935087" cy="3331810"/>
          </a:xfrm>
          <a:prstGeom prst="rect">
            <a:avLst/>
          </a:prstGeom>
          <a:noFill/>
        </p:spPr>
        <p:txBody>
          <a:bodyPr wrap="square">
            <a:spAutoFit/>
          </a:bodyPr>
          <a:lstStyle/>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Abstract of the Project</a:t>
            </a:r>
            <a:endParaRPr lang="en-IN" sz="1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Problem Statement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Proposed Solution</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System Architecture</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Live Demo of the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Embedded Video of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IN" sz="1800" dirty="0">
                <a:latin typeface="Times New Roman" panose="02020603050405020304" pitchFamily="18" charset="0"/>
                <a:ea typeface="+mn-lt"/>
                <a:cs typeface="Times New Roman" panose="02020603050405020304" pitchFamily="18" charset="0"/>
              </a:rPr>
              <a:t>Conclusion</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Future Scope</a:t>
            </a:r>
          </a:p>
        </p:txBody>
      </p:sp>
    </p:spTree>
    <p:extLst>
      <p:ext uri="{BB962C8B-B14F-4D97-AF65-F5344CB8AC3E}">
        <p14:creationId xmlns:p14="http://schemas.microsoft.com/office/powerpoint/2010/main" val="125300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78195-9B03-00E3-45B8-00FA85409CCC}"/>
              </a:ext>
            </a:extLst>
          </p:cNvPr>
          <p:cNvSpPr>
            <a:spLocks noGrp="1"/>
          </p:cNvSpPr>
          <p:nvPr>
            <p:ph type="title"/>
          </p:nvPr>
        </p:nvSpPr>
        <p:spPr>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Abstract</a:t>
            </a:r>
            <a:endParaRPr lang="en-IN" sz="2400" b="1" dirty="0">
              <a:solidFill>
                <a:srgbClr val="00206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81D9BDEF-0D2B-9333-336F-0DEEE3F236AC}"/>
              </a:ext>
            </a:extLst>
          </p:cNvPr>
          <p:cNvSpPr txBox="1"/>
          <p:nvPr/>
        </p:nvSpPr>
        <p:spPr>
          <a:xfrm>
            <a:off x="311700" y="958645"/>
            <a:ext cx="7669161" cy="3931654"/>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Many of the accidents occur due to drowsiness of drivers. It is one of the critical causes of roadways accidents now-a-days. </a:t>
            </a:r>
          </a:p>
          <a:p>
            <a:pPr marL="285750" indent="-28575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Latest statistics say that many of the accidents were caused because of drowsiness of drivers. Vehicle accidents due to drowsiness in drivers are causing death to thousands of lives. More than 30% accidents occur due to drowsiness. For the prevention of this, a system is required which detects the drowsiness and alerts the driver which saves the life.</a:t>
            </a:r>
          </a:p>
          <a:p>
            <a:pPr marL="285750" indent="-28575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In this project, we present a scheme for driver drowsiness detection. In this, the driver is continuously monitored through webcam. This model uses image processing techniques which mainly focus on face and eyes of the driver. </a:t>
            </a:r>
          </a:p>
          <a:p>
            <a:pPr marL="285750" indent="-28575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model extracts the drivers face and predicts the blinking of eye from eye region. We use an algorithm to track and analyze drivers face and eyes to measure Haar Cascade. If the blinking rate is high then the system alerts the driver with a sound. </a:t>
            </a:r>
            <a:endParaRPr lang="en-IN" dirty="0">
              <a:latin typeface="Times New Roman" panose="02020603050405020304" pitchFamily="18" charset="0"/>
              <a:cs typeface="Times New Roman" pitchFamily="18" charset="0"/>
            </a:endParaRPr>
          </a:p>
        </p:txBody>
      </p:sp>
    </p:spTree>
    <p:extLst>
      <p:ext uri="{BB962C8B-B14F-4D97-AF65-F5344CB8AC3E}">
        <p14:creationId xmlns:p14="http://schemas.microsoft.com/office/powerpoint/2010/main" val="49215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E813-CB30-52BE-482F-A822E8D42EA5}"/>
              </a:ext>
            </a:extLst>
          </p:cNvPr>
          <p:cNvSpPr>
            <a:spLocks noGrp="1"/>
          </p:cNvSpPr>
          <p:nvPr>
            <p:ph type="title"/>
          </p:nvPr>
        </p:nvSpPr>
        <p:spPr/>
        <p:txBody>
          <a:bodyPr/>
          <a:lstStyle/>
          <a:p>
            <a:r>
              <a:rPr lang="en-US" sz="2400" b="1">
                <a:solidFill>
                  <a:srgbClr val="002060"/>
                </a:solidFill>
                <a:latin typeface="Arial" panose="020B0604020202020204" pitchFamily="34" charset="0"/>
                <a:cs typeface="Arial" panose="020B0604020202020204" pitchFamily="34" charset="0"/>
              </a:rPr>
              <a:t>Problem</a:t>
            </a:r>
            <a:r>
              <a:rPr lang="en-US" sz="1400" b="1">
                <a:solidFill>
                  <a:schemeClr val="accent1"/>
                </a:solidFill>
                <a:latin typeface="Arial" panose="020B0604020202020204" pitchFamily="34" charset="0"/>
                <a:cs typeface="Arial" panose="020B0604020202020204" pitchFamily="34" charset="0"/>
              </a:rPr>
              <a:t> </a:t>
            </a:r>
            <a:r>
              <a:rPr lang="en-US" sz="2400" b="1">
                <a:solidFill>
                  <a:srgbClr val="002060"/>
                </a:solidFill>
                <a:latin typeface="Arial" panose="020B0604020202020204" pitchFamily="34" charset="0"/>
                <a:cs typeface="Arial" panose="020B0604020202020204" pitchFamily="34" charset="0"/>
              </a:rPr>
              <a:t>Statement</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FD87D8B4-8AE6-4F27-25BA-AD35DD9E719A}"/>
              </a:ext>
            </a:extLst>
          </p:cNvPr>
          <p:cNvSpPr txBox="1"/>
          <p:nvPr/>
        </p:nvSpPr>
        <p:spPr>
          <a:xfrm>
            <a:off x="508819" y="1157748"/>
            <a:ext cx="7728155" cy="2246769"/>
          </a:xfrm>
          <a:prstGeom prst="rect">
            <a:avLst/>
          </a:prstGeom>
          <a:noFill/>
        </p:spPr>
        <p:txBody>
          <a:bodyPr wrap="square" rtlCol="0">
            <a:spAutoFit/>
          </a:bodyPr>
          <a:lstStyle/>
          <a:p>
            <a:pPr algn="just">
              <a:lnSpc>
                <a:spcPct val="150000"/>
              </a:lnSpc>
            </a:pPr>
            <a:r>
              <a:rPr lang="en-US" dirty="0">
                <a:latin typeface="Times New Roman" panose="02020603050405020304" pitchFamily="18" charset="0"/>
                <a:cs typeface="Times New Roman" panose="02020603050405020304" pitchFamily="18" charset="0"/>
              </a:rPr>
              <a:t>Many of the road accidents will occur due to drowsiness of the driver. Drowsiness can be detected by monitoring the driver through continuous video stream with a mobile or camera. The general objective is to create a model that will indicate whether a person is feeling drowsy or not. The model takes image for every second and check for eye blinking and calculates the time for eye closed by Haar Cascade algorithm. If the blinking is high and eye is closed for certain amount of time then it will indicate driver through a sound</a:t>
            </a:r>
            <a:r>
              <a:rPr lang="en-US" dirty="0"/>
              <a:t>. </a:t>
            </a:r>
            <a:endParaRPr lang="en-IN" dirty="0"/>
          </a:p>
          <a:p>
            <a:endParaRPr lang="en-IN" dirty="0"/>
          </a:p>
        </p:txBody>
      </p:sp>
    </p:spTree>
    <p:extLst>
      <p:ext uri="{BB962C8B-B14F-4D97-AF65-F5344CB8AC3E}">
        <p14:creationId xmlns:p14="http://schemas.microsoft.com/office/powerpoint/2010/main" val="3401695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45DE-B712-F06B-67FA-D3D7D6FBF5DF}"/>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Proposed Solution</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306C785-CE39-37FF-1B90-B7044E3DE9A4}"/>
              </a:ext>
            </a:extLst>
          </p:cNvPr>
          <p:cNvSpPr txBox="1"/>
          <p:nvPr/>
        </p:nvSpPr>
        <p:spPr>
          <a:xfrm>
            <a:off x="311700" y="966020"/>
            <a:ext cx="8404597" cy="3285323"/>
          </a:xfrm>
          <a:prstGeom prst="rect">
            <a:avLst/>
          </a:prstGeom>
          <a:noFill/>
        </p:spPr>
        <p:txBody>
          <a:bodyPr wrap="square" rtlCol="0">
            <a:spAutoFit/>
          </a:bodyPr>
          <a:lstStyle/>
          <a:p>
            <a:pPr marL="342900" indent="-342900">
              <a:lnSpc>
                <a:spcPct val="150000"/>
              </a:lnSpc>
              <a:buAutoNum type="arabicPeriod"/>
            </a:pPr>
            <a:r>
              <a:rPr lang="fr-FR" b="1" dirty="0">
                <a:latin typeface="Times New Roman" panose="02020603050405020304" pitchFamily="18" charset="0"/>
                <a:cs typeface="Times New Roman" panose="02020603050405020304" pitchFamily="18" charset="0"/>
              </a:rPr>
              <a:t>Image Acquisition (Face &amp; Eye </a:t>
            </a:r>
            <a:r>
              <a:rPr lang="fr-FR" b="1" dirty="0" err="1">
                <a:latin typeface="Times New Roman" panose="02020603050405020304" pitchFamily="18" charset="0"/>
                <a:cs typeface="Times New Roman" panose="02020603050405020304" pitchFamily="18" charset="0"/>
              </a:rPr>
              <a:t>Detection</a:t>
            </a:r>
            <a:r>
              <a:rPr lang="fr-FR" b="1" dirty="0">
                <a:latin typeface="Times New Roman" panose="02020603050405020304" pitchFamily="18" charset="0"/>
                <a:cs typeface="Times New Roman" panose="02020603050405020304" pitchFamily="18" charset="0"/>
              </a:rPr>
              <a:t>)</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 camera (webcam, mobile camera, or in-car IR camera) continuously captures images of the driver.</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eye region is extracted from the detected face for further analysis.</a:t>
            </a:r>
            <a:endParaRPr lang="fr-FR" dirty="0">
              <a:latin typeface="Times New Roman" panose="02020603050405020304" pitchFamily="18" charset="0"/>
              <a:cs typeface="Times New Roman" panose="02020603050405020304" pitchFamily="18" charset="0"/>
            </a:endParaRPr>
          </a:p>
          <a:p>
            <a:pPr>
              <a:lnSpc>
                <a:spcPct val="150000"/>
              </a:lnSpc>
            </a:pPr>
            <a:r>
              <a:rPr lang="fr-FR" b="1" dirty="0">
                <a:latin typeface="Times New Roman" panose="02020603050405020304" pitchFamily="18" charset="0"/>
                <a:cs typeface="Times New Roman" panose="02020603050405020304" pitchFamily="18" charset="0"/>
              </a:rPr>
              <a:t>2.    </a:t>
            </a:r>
            <a:r>
              <a:rPr lang="en-US" b="1" dirty="0">
                <a:latin typeface="Times New Roman" panose="02020603050405020304" pitchFamily="18" charset="0"/>
                <a:cs typeface="Times New Roman" panose="02020603050405020304" pitchFamily="18" charset="0"/>
              </a:rPr>
              <a:t>Eye Blink &amp; Drowsiness Detection (Haar Cascade Algorithm)</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If the eye closure duration exceeds a predefined threshold (e.g., 80% closed for 1–2 seconds), drowsiness is detected.</a:t>
            </a:r>
          </a:p>
          <a:p>
            <a:pPr>
              <a:lnSpc>
                <a:spcPct val="150000"/>
              </a:lnSpc>
            </a:pPr>
            <a:r>
              <a:rPr lang="en-US" b="1" dirty="0">
                <a:latin typeface="Times New Roman" panose="02020603050405020304" pitchFamily="18" charset="0"/>
                <a:cs typeface="Times New Roman" panose="02020603050405020304" pitchFamily="18" charset="0"/>
              </a:rPr>
              <a:t>3.    </a:t>
            </a:r>
            <a:r>
              <a:rPr lang="en-IN" b="1" dirty="0">
                <a:latin typeface="Times New Roman" panose="02020603050405020304" pitchFamily="18" charset="0"/>
                <a:cs typeface="Times New Roman" panose="02020603050405020304" pitchFamily="18" charset="0"/>
              </a:rPr>
              <a:t>Alert Mechanism</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When drowsiness is detected, an immediate alert is triggered</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Audio Alert: A loud buzzer or alarm to wake the driver.</a:t>
            </a:r>
            <a:endParaRPr lang="en-IN" dirty="0">
              <a:latin typeface="Times New Roman" panose="02020603050405020304" pitchFamily="18" charset="0"/>
              <a:cs typeface="Times New Roman" panose="02020603050405020304" pitchFamily="18" charset="0"/>
            </a:endParaRPr>
          </a:p>
          <a:p>
            <a:pPr marL="342900" indent="-342900">
              <a:lnSpc>
                <a:spcPct val="150000"/>
              </a:lnSpc>
              <a:buAutoNum type="arabicPeriod"/>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4400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6AB8DAF2-B141-0C0D-4015-6BE8A25CFFD1}"/>
              </a:ext>
            </a:extLst>
          </p:cNvPr>
          <p:cNvSpPr>
            <a:spLocks noGrp="1"/>
          </p:cNvSpPr>
          <p:nvPr>
            <p:ph type="title"/>
          </p:nvPr>
        </p:nvSpPr>
        <p:spPr>
          <a:xfrm>
            <a:off x="311150" y="444500"/>
            <a:ext cx="8521700" cy="573088"/>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System Architecture</a:t>
            </a:r>
          </a:p>
        </p:txBody>
      </p:sp>
      <p:pic>
        <p:nvPicPr>
          <p:cNvPr id="4" name="Picture 3">
            <a:extLst>
              <a:ext uri="{FF2B5EF4-FFF2-40B4-BE49-F238E27FC236}">
                <a16:creationId xmlns:a16="http://schemas.microsoft.com/office/drawing/2014/main" id="{CAE9CCF7-17E9-887E-77C4-725C17290275}"/>
              </a:ext>
            </a:extLst>
          </p:cNvPr>
          <p:cNvPicPr>
            <a:picLocks noChangeAspect="1"/>
          </p:cNvPicPr>
          <p:nvPr/>
        </p:nvPicPr>
        <p:blipFill>
          <a:blip r:embed="rId2"/>
          <a:stretch>
            <a:fillRect/>
          </a:stretch>
        </p:blipFill>
        <p:spPr>
          <a:xfrm>
            <a:off x="1681316" y="877529"/>
            <a:ext cx="6083710" cy="3945194"/>
          </a:xfrm>
          <a:prstGeom prst="rect">
            <a:avLst/>
          </a:prstGeom>
        </p:spPr>
      </p:pic>
      <p:sp>
        <p:nvSpPr>
          <p:cNvPr id="5" name="Rectangle 4">
            <a:extLst>
              <a:ext uri="{FF2B5EF4-FFF2-40B4-BE49-F238E27FC236}">
                <a16:creationId xmlns:a16="http://schemas.microsoft.com/office/drawing/2014/main" id="{9AFD22E6-5C64-BF52-CE05-F27604391C0E}"/>
              </a:ext>
            </a:extLst>
          </p:cNvPr>
          <p:cNvSpPr/>
          <p:nvPr/>
        </p:nvSpPr>
        <p:spPr>
          <a:xfrm>
            <a:off x="5567515" y="2750574"/>
            <a:ext cx="1496961" cy="3760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Head Movement</a:t>
            </a:r>
            <a:endParaRPr lang="en-IN" sz="1100" dirty="0">
              <a:solidFill>
                <a:schemeClr val="bg1"/>
              </a:solidFill>
            </a:endParaRPr>
          </a:p>
        </p:txBody>
      </p:sp>
      <p:sp>
        <p:nvSpPr>
          <p:cNvPr id="6" name="Rectangle 5">
            <a:extLst>
              <a:ext uri="{FF2B5EF4-FFF2-40B4-BE49-F238E27FC236}">
                <a16:creationId xmlns:a16="http://schemas.microsoft.com/office/drawing/2014/main" id="{5465D36F-6422-88E2-0FCD-B9857657FEA0}"/>
              </a:ext>
            </a:extLst>
          </p:cNvPr>
          <p:cNvSpPr/>
          <p:nvPr/>
        </p:nvSpPr>
        <p:spPr>
          <a:xfrm>
            <a:off x="2824315" y="2750574"/>
            <a:ext cx="1179871" cy="2359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Eye</a:t>
            </a:r>
            <a:endParaRPr lang="en-IN" sz="1100" dirty="0"/>
          </a:p>
        </p:txBody>
      </p:sp>
      <p:sp>
        <p:nvSpPr>
          <p:cNvPr id="7" name="Rectangle 6">
            <a:extLst>
              <a:ext uri="{FF2B5EF4-FFF2-40B4-BE49-F238E27FC236}">
                <a16:creationId xmlns:a16="http://schemas.microsoft.com/office/drawing/2014/main" id="{0E168297-98BA-BD00-69D3-72999DCCF86B}"/>
              </a:ext>
            </a:extLst>
          </p:cNvPr>
          <p:cNvSpPr/>
          <p:nvPr/>
        </p:nvSpPr>
        <p:spPr>
          <a:xfrm>
            <a:off x="3694471" y="2156952"/>
            <a:ext cx="2359742" cy="2359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Haar Cascade Algorithm</a:t>
            </a:r>
            <a:endParaRPr lang="en-IN" dirty="0"/>
          </a:p>
        </p:txBody>
      </p:sp>
    </p:spTree>
    <p:extLst>
      <p:ext uri="{BB962C8B-B14F-4D97-AF65-F5344CB8AC3E}">
        <p14:creationId xmlns:p14="http://schemas.microsoft.com/office/powerpoint/2010/main" val="167368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6545A-A71E-998F-6939-7CE2A36128CE}"/>
              </a:ext>
            </a:extLst>
          </p:cNvPr>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Live Demo of Project</a:t>
            </a:r>
            <a:endParaRPr lang="en-IN" sz="2400" b="1" dirty="0">
              <a:solidFill>
                <a:srgbClr val="002060"/>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ED95456-DFA3-6C42-AD34-0A4ABB0711DA}"/>
              </a:ext>
            </a:extLst>
          </p:cNvPr>
          <p:cNvPicPr>
            <a:picLocks noChangeAspect="1"/>
          </p:cNvPicPr>
          <p:nvPr/>
        </p:nvPicPr>
        <p:blipFill>
          <a:blip r:embed="rId2"/>
          <a:srcRect l="887" t="4158" r="70565" b="57849"/>
          <a:stretch/>
        </p:blipFill>
        <p:spPr>
          <a:xfrm>
            <a:off x="951271" y="1526458"/>
            <a:ext cx="2610465" cy="1954161"/>
          </a:xfrm>
          <a:prstGeom prst="rect">
            <a:avLst/>
          </a:prstGeom>
        </p:spPr>
      </p:pic>
      <p:pic>
        <p:nvPicPr>
          <p:cNvPr id="6" name="Picture 5">
            <a:extLst>
              <a:ext uri="{FF2B5EF4-FFF2-40B4-BE49-F238E27FC236}">
                <a16:creationId xmlns:a16="http://schemas.microsoft.com/office/drawing/2014/main" id="{B240ADF5-1E2A-B71D-5397-FB40E9702616}"/>
              </a:ext>
            </a:extLst>
          </p:cNvPr>
          <p:cNvPicPr>
            <a:picLocks noChangeAspect="1"/>
          </p:cNvPicPr>
          <p:nvPr/>
        </p:nvPicPr>
        <p:blipFill>
          <a:blip r:embed="rId3"/>
          <a:srcRect l="565" t="3297" r="70887" b="58710"/>
          <a:stretch/>
        </p:blipFill>
        <p:spPr>
          <a:xfrm>
            <a:off x="4977579" y="1594669"/>
            <a:ext cx="2610466" cy="1954161"/>
          </a:xfrm>
          <a:prstGeom prst="rect">
            <a:avLst/>
          </a:prstGeom>
        </p:spPr>
      </p:pic>
      <p:sp>
        <p:nvSpPr>
          <p:cNvPr id="7" name="TextBox 6">
            <a:extLst>
              <a:ext uri="{FF2B5EF4-FFF2-40B4-BE49-F238E27FC236}">
                <a16:creationId xmlns:a16="http://schemas.microsoft.com/office/drawing/2014/main" id="{CF56BE50-2495-E05F-D5D2-E7D3797C7A5F}"/>
              </a:ext>
            </a:extLst>
          </p:cNvPr>
          <p:cNvSpPr txBox="1"/>
          <p:nvPr/>
        </p:nvSpPr>
        <p:spPr>
          <a:xfrm>
            <a:off x="2256503" y="3726193"/>
            <a:ext cx="5036574" cy="307777"/>
          </a:xfrm>
          <a:prstGeom prst="rect">
            <a:avLst/>
          </a:prstGeom>
          <a:noFill/>
        </p:spPr>
        <p:txBody>
          <a:bodyPr wrap="square" rtlCol="0">
            <a:spAutoFit/>
          </a:bodyPr>
          <a:lstStyle/>
          <a:p>
            <a:r>
              <a:rPr lang="en-IN" dirty="0"/>
              <a:t>Detected Drowsy Make some alarm like alert Message</a:t>
            </a:r>
          </a:p>
        </p:txBody>
      </p:sp>
    </p:spTree>
    <p:extLst>
      <p:ext uri="{BB962C8B-B14F-4D97-AF65-F5344CB8AC3E}">
        <p14:creationId xmlns:p14="http://schemas.microsoft.com/office/powerpoint/2010/main" val="1979684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6A9F3CC-AB4B-D6F1-9346-AC2BB94FA663}"/>
              </a:ext>
            </a:extLst>
          </p:cNvPr>
          <p:cNvSpPr txBox="1">
            <a:spLocks/>
          </p:cNvSpPr>
          <p:nvPr/>
        </p:nvSpPr>
        <p:spPr>
          <a:xfrm>
            <a:off x="309740" y="375246"/>
            <a:ext cx="85206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a:solidFill>
                  <a:srgbClr val="002060"/>
                </a:solidFill>
                <a:latin typeface="Arial" panose="020B0604020202020204" pitchFamily="34" charset="0"/>
                <a:cs typeface="Arial" panose="020B0604020202020204" pitchFamily="34" charset="0"/>
              </a:rPr>
              <a:t>Video of Project Demo</a:t>
            </a:r>
            <a:endParaRPr lang="en-IN" sz="2400" b="1" dirty="0">
              <a:solidFill>
                <a:srgbClr val="002060"/>
              </a:solidFill>
              <a:latin typeface="Arial" panose="020B0604020202020204" pitchFamily="34" charset="0"/>
              <a:cs typeface="Arial" panose="020B0604020202020204" pitchFamily="34" charset="0"/>
            </a:endParaRPr>
          </a:p>
        </p:txBody>
      </p:sp>
      <p:pic>
        <p:nvPicPr>
          <p:cNvPr id="4" name="2025-02-16 12-44-53">
            <a:hlinkClick r:id="" action="ppaction://media"/>
            <a:extLst>
              <a:ext uri="{FF2B5EF4-FFF2-40B4-BE49-F238E27FC236}">
                <a16:creationId xmlns:a16="http://schemas.microsoft.com/office/drawing/2014/main" id="{54A7957C-39BF-1E5A-A7A0-853F39B5437F}"/>
              </a:ext>
            </a:extLst>
          </p:cNvPr>
          <p:cNvPicPr>
            <a:picLocks noChangeAspect="1"/>
          </p:cNvPicPr>
          <p:nvPr>
            <a:videoFile r:link="rId1"/>
            <p:extLst>
              <p:ext uri="{DAA4B4D4-6D71-4841-9C94-3DE7FCFB9230}">
                <p14:media xmlns:p14="http://schemas.microsoft.com/office/powerpoint/2010/main" r:embed="rId2">
                  <p14:trim st="21628" end="23505"/>
                </p14:media>
              </p:ext>
            </p:extLst>
          </p:nvPr>
        </p:nvPicPr>
        <p:blipFill>
          <a:blip r:embed="rId4"/>
          <a:stretch>
            <a:fillRect/>
          </a:stretch>
        </p:blipFill>
        <p:spPr>
          <a:xfrm>
            <a:off x="435078" y="836911"/>
            <a:ext cx="8082116" cy="3934132"/>
          </a:xfrm>
          <a:prstGeom prst="rect">
            <a:avLst/>
          </a:prstGeom>
        </p:spPr>
      </p:pic>
    </p:spTree>
    <p:extLst>
      <p:ext uri="{BB962C8B-B14F-4D97-AF65-F5344CB8AC3E}">
        <p14:creationId xmlns:p14="http://schemas.microsoft.com/office/powerpoint/2010/main" val="31241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0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90F4B-9803-CB1B-02A8-FB5D111C9F43}"/>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Conclusion</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D24DEE1-D28D-7DBC-71B7-363CEDCF3AA2}"/>
              </a:ext>
            </a:extLst>
          </p:cNvPr>
          <p:cNvSpPr txBox="1"/>
          <p:nvPr/>
        </p:nvSpPr>
        <p:spPr>
          <a:xfrm>
            <a:off x="471948" y="1076632"/>
            <a:ext cx="7234084" cy="1991379"/>
          </a:xfrm>
          <a:prstGeom prst="rect">
            <a:avLst/>
          </a:prstGeom>
          <a:noFill/>
        </p:spPr>
        <p:txBody>
          <a:bodyPr wrap="square" rtlCol="0">
            <a:spAutoFit/>
          </a:bodyPr>
          <a:lstStyle/>
          <a:p>
            <a:pPr algn="just">
              <a:lnSpc>
                <a:spcPct val="150000"/>
              </a:lnSpc>
            </a:pPr>
            <a:r>
              <a:rPr lang="en-US" dirty="0">
                <a:latin typeface="Times New Roman" panose="02020603050405020304" pitchFamily="18" charset="0"/>
                <a:cs typeface="Times New Roman" panose="02020603050405020304" pitchFamily="18" charset="0"/>
              </a:rPr>
              <a:t>Real-time drowsiness detection systems using facial features show promise in identifying driver fatigue based on studies, but require further investigation in real-world scenarios. Continued development of these systems has the potential to improve road safety by preventing accidents caused by drowsy driving. Future research should focus on combining detection methods for better accuracy and integrating this technology into cars and autonomous vehicles.</a:t>
            </a:r>
            <a:r>
              <a:rPr lang="en-US" dirty="0">
                <a:solidFill>
                  <a:schemeClr val="tx1"/>
                </a:solidFill>
                <a:latin typeface="Times New Roman" pitchFamily="18" charset="0"/>
                <a:cs typeface="Times New Roman" pitchFamily="18" charset="0"/>
              </a:rPr>
              <a:t>	</a:t>
            </a:r>
          </a:p>
          <a:p>
            <a:pPr>
              <a:lnSpc>
                <a:spcPct val="150000"/>
              </a:lnSpc>
            </a:pPr>
            <a:endParaRPr lang="en-IN" dirty="0"/>
          </a:p>
        </p:txBody>
      </p:sp>
    </p:spTree>
    <p:extLst>
      <p:ext uri="{BB962C8B-B14F-4D97-AF65-F5344CB8AC3E}">
        <p14:creationId xmlns:p14="http://schemas.microsoft.com/office/powerpoint/2010/main" val="217478454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http://purl.org/dc/terms/"/>
    <ds:schemaRef ds:uri="fe56e3b0-34a1-4d6f-a501-a0b2b7006a18"/>
    <ds:schemaRef ds:uri="http://schemas.microsoft.com/office/2006/documentManagement/types"/>
    <ds:schemaRef ds:uri="http://purl.org/dc/elements/1.1/"/>
    <ds:schemaRef ds:uri="http://www.w3.org/XML/1998/namespace"/>
    <ds:schemaRef ds:uri="http://schemas.openxmlformats.org/package/2006/metadata/core-properties"/>
    <ds:schemaRef ds:uri="94eeb56d-118c-48c3-937f-7f05817f7373"/>
    <ds:schemaRef ds:uri="http://purl.org/dc/dcmitype/"/>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82B6CD32-2537-46E7-8CC3-A58D446224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4eeb56d-118c-48c3-937f-7f05817f7373"/>
    <ds:schemaRef ds:uri="fe56e3b0-34a1-4d6f-a501-a0b2b7006a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1009</TotalTime>
  <Words>671</Words>
  <Application>Microsoft Office PowerPoint</Application>
  <PresentationFormat>On-screen Show (16:9)</PresentationFormat>
  <Paragraphs>54</Paragraphs>
  <Slides>11</Slides>
  <Notes>3</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Times New Roman</vt:lpstr>
      <vt:lpstr>Wingdings</vt:lpstr>
      <vt:lpstr>Simple Light</vt:lpstr>
      <vt:lpstr>PowerPoint Presentation</vt:lpstr>
      <vt:lpstr>PowerPoint Presentation</vt:lpstr>
      <vt:lpstr>Abstract</vt:lpstr>
      <vt:lpstr>Problem Statement</vt:lpstr>
      <vt:lpstr>Proposed Solution</vt:lpstr>
      <vt:lpstr>System Architecture</vt:lpstr>
      <vt:lpstr>Live Demo of Project</vt:lpstr>
      <vt:lpstr>PowerPoint Presentation</vt:lpstr>
      <vt:lpstr>Conclusion</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Madhushree C K</cp:lastModifiedBy>
  <cp:revision>6</cp:revision>
  <dcterms:modified xsi:type="dcterms:W3CDTF">2025-02-17T02:56:30Z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